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60" r:id="rId2"/>
  </p:sldMasterIdLst>
  <p:sldIdLst>
    <p:sldId id="256" r:id="rId3"/>
    <p:sldId id="267"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11/25/2022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7378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4094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7607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874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16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1773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161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0647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169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6534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629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2628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072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577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801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036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751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243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50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436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26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72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11/25/2022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1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11/25/2022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5094104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8" r:id="rId5"/>
    <p:sldLayoutId id="2147483699" r:id="rId6"/>
    <p:sldLayoutId id="2147483704" r:id="rId7"/>
    <p:sldLayoutId id="2147483700" r:id="rId8"/>
    <p:sldLayoutId id="2147483701" r:id="rId9"/>
    <p:sldLayoutId id="2147483702" r:id="rId10"/>
    <p:sldLayoutId id="214748370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11/25/2022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453794199"/>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B79D84CF-EBBF-91BB-8237-F1D6B48358F0}"/>
              </a:ext>
            </a:extLst>
          </p:cNvPr>
          <p:cNvPicPr>
            <a:picLocks noChangeAspect="1"/>
          </p:cNvPicPr>
          <p:nvPr/>
        </p:nvPicPr>
        <p:blipFill rotWithShape="1">
          <a:blip r:embed="rId2">
            <a:alphaModFix amt="50000"/>
          </a:blip>
          <a:srcRect t="1725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E96B2143-4DC3-1723-B5E3-318E3985470E}"/>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10800"/>
              <a:t>Children’s voices – Covid-19</a:t>
            </a:r>
          </a:p>
        </p:txBody>
      </p:sp>
      <p:sp>
        <p:nvSpPr>
          <p:cNvPr id="3" name="Subtitle 2">
            <a:extLst>
              <a:ext uri="{FF2B5EF4-FFF2-40B4-BE49-F238E27FC236}">
                <a16:creationId xmlns:a16="http://schemas.microsoft.com/office/drawing/2014/main" id="{71930DE5-D391-7F1C-2EF5-9606206D0C37}"/>
              </a:ext>
            </a:extLst>
          </p:cNvPr>
          <p:cNvSpPr>
            <a:spLocks noGrp="1"/>
          </p:cNvSpPr>
          <p:nvPr>
            <p:ph type="subTitle" idx="1"/>
          </p:nvPr>
        </p:nvSpPr>
        <p:spPr>
          <a:xfrm>
            <a:off x="1527048" y="4599432"/>
            <a:ext cx="9144000" cy="1536192"/>
          </a:xfrm>
        </p:spPr>
        <p:txBody>
          <a:bodyPr>
            <a:normAutofit/>
          </a:bodyPr>
          <a:lstStyle/>
          <a:p>
            <a:pPr algn="ctr"/>
            <a:r>
              <a:rPr lang="en-US" sz="3200" dirty="0"/>
              <a:t>South Africa and Indonesia 2022</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7632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9E1E-A89F-D7F2-36A7-2CE61E691F48}"/>
              </a:ext>
            </a:extLst>
          </p:cNvPr>
          <p:cNvSpPr>
            <a:spLocks noGrp="1"/>
          </p:cNvSpPr>
          <p:nvPr>
            <p:ph type="title"/>
          </p:nvPr>
        </p:nvSpPr>
        <p:spPr/>
        <p:txBody>
          <a:bodyPr/>
          <a:lstStyle/>
          <a:p>
            <a:r>
              <a:rPr lang="en-US"/>
              <a:t>Budget </a:t>
            </a:r>
            <a:endParaRPr lang="en-US" dirty="0"/>
          </a:p>
        </p:txBody>
      </p:sp>
      <p:sp>
        <p:nvSpPr>
          <p:cNvPr id="3" name="Content Placeholder 2">
            <a:extLst>
              <a:ext uri="{FF2B5EF4-FFF2-40B4-BE49-F238E27FC236}">
                <a16:creationId xmlns:a16="http://schemas.microsoft.com/office/drawing/2014/main" id="{0973F6D1-7963-DEFB-BAB8-0B7A6D9B4DCE}"/>
              </a:ext>
            </a:extLst>
          </p:cNvPr>
          <p:cNvSpPr>
            <a:spLocks noGrp="1"/>
          </p:cNvSpPr>
          <p:nvPr>
            <p:ph idx="1"/>
          </p:nvPr>
        </p:nvSpPr>
        <p:spPr/>
        <p:txBody>
          <a:bodyPr/>
          <a:lstStyle/>
          <a:p>
            <a:pPr marL="0" indent="0">
              <a:buNone/>
            </a:pPr>
            <a:r>
              <a:rPr lang="en-US" b="1" dirty="0"/>
              <a:t>Thank you to the Atlantic Institute – United Kingdom for the financial support. </a:t>
            </a:r>
          </a:p>
          <a:p>
            <a:pPr marL="0" indent="0">
              <a:buNone/>
            </a:pPr>
            <a:r>
              <a:rPr lang="en-US" b="1" dirty="0"/>
              <a:t>Limitations –</a:t>
            </a:r>
          </a:p>
          <a:p>
            <a:pPr marL="0" indent="0">
              <a:buNone/>
            </a:pPr>
            <a:r>
              <a:rPr lang="en-US" b="1" dirty="0"/>
              <a:t>Travel to Indonesia for 2 SA fellows did not materialize – the budget was repurposed for:</a:t>
            </a:r>
          </a:p>
          <a:p>
            <a:pPr marL="0" indent="0">
              <a:buNone/>
            </a:pPr>
            <a:r>
              <a:rPr lang="en-US" b="1" dirty="0"/>
              <a:t>Facilitators, facilitator training, peace clubs, skills workshops, focus group discussions and interviews. </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5137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C039-0DA5-BCEA-6305-AEEB07009BC7}"/>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3B11AB67-CFCE-A42D-E17E-4C514C1B1AED}"/>
              </a:ext>
            </a:extLst>
          </p:cNvPr>
          <p:cNvSpPr>
            <a:spLocks noGrp="1"/>
          </p:cNvSpPr>
          <p:nvPr>
            <p:ph idx="1"/>
          </p:nvPr>
        </p:nvSpPr>
        <p:spPr/>
        <p:txBody>
          <a:bodyPr/>
          <a:lstStyle/>
          <a:p>
            <a:r>
              <a:rPr lang="en-US" b="1" dirty="0"/>
              <a:t>Share information on social media platforms, with ministries of education and other relevant government stakeholders.</a:t>
            </a:r>
          </a:p>
          <a:p>
            <a:r>
              <a:rPr lang="en-US" b="1" dirty="0"/>
              <a:t>Strengthen civil society networks to find sustainable solutions for peer coaching and group engagements. </a:t>
            </a:r>
          </a:p>
          <a:p>
            <a:r>
              <a:rPr lang="en-US" b="1" dirty="0"/>
              <a:t>Feedback and close off sessions with children and facilitators. </a:t>
            </a:r>
          </a:p>
          <a:p>
            <a:r>
              <a:rPr lang="en-US" b="1" dirty="0"/>
              <a:t>Reporting </a:t>
            </a:r>
          </a:p>
          <a:p>
            <a:endParaRPr lang="en-US" dirty="0"/>
          </a:p>
        </p:txBody>
      </p:sp>
    </p:spTree>
    <p:extLst>
      <p:ext uri="{BB962C8B-B14F-4D97-AF65-F5344CB8AC3E}">
        <p14:creationId xmlns:p14="http://schemas.microsoft.com/office/powerpoint/2010/main" val="37215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B5EB2E-8F58-E68D-65E3-B43E7295513B}"/>
              </a:ext>
            </a:extLst>
          </p:cNvPr>
          <p:cNvPicPr>
            <a:picLocks noChangeAspect="1"/>
          </p:cNvPicPr>
          <p:nvPr/>
        </p:nvPicPr>
        <p:blipFill rotWithShape="1">
          <a:blip r:embed="rId2"/>
          <a:srcRect r="1" b="1346"/>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25534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E41D482-A7B4-C2D9-BDAF-DE6AB02521C3}"/>
              </a:ext>
            </a:extLst>
          </p:cNvPr>
          <p:cNvSpPr>
            <a:spLocks noGrp="1"/>
          </p:cNvSpPr>
          <p:nvPr>
            <p:ph type="ctrTitle"/>
          </p:nvPr>
        </p:nvSpPr>
        <p:spPr>
          <a:xfrm>
            <a:off x="638881" y="670218"/>
            <a:ext cx="10909640" cy="1065836"/>
          </a:xfrm>
        </p:spPr>
        <p:txBody>
          <a:bodyPr anchor="ctr">
            <a:normAutofit/>
          </a:bodyPr>
          <a:lstStyle/>
          <a:p>
            <a:pPr algn="ctr"/>
            <a:r>
              <a:rPr lang="en-US" sz="6000" dirty="0"/>
              <a:t>ATLANTIC FELLOWS </a:t>
            </a:r>
          </a:p>
        </p:txBody>
      </p:sp>
      <p:sp>
        <p:nvSpPr>
          <p:cNvPr id="15" name="Subtitle 14">
            <a:extLst>
              <a:ext uri="{FF2B5EF4-FFF2-40B4-BE49-F238E27FC236}">
                <a16:creationId xmlns:a16="http://schemas.microsoft.com/office/drawing/2014/main" id="{9B584620-1028-CE97-55B6-DE7ABF10838A}"/>
              </a:ext>
            </a:extLst>
          </p:cNvPr>
          <p:cNvSpPr>
            <a:spLocks noGrp="1"/>
          </p:cNvSpPr>
          <p:nvPr>
            <p:ph type="subTitle" idx="1"/>
          </p:nvPr>
        </p:nvSpPr>
        <p:spPr>
          <a:xfrm>
            <a:off x="638881" y="1851381"/>
            <a:ext cx="10909643" cy="552659"/>
          </a:xfrm>
        </p:spPr>
        <p:txBody>
          <a:bodyPr anchor="ctr">
            <a:normAutofit/>
          </a:bodyPr>
          <a:lstStyle/>
          <a:p>
            <a:pPr algn="ctr"/>
            <a:r>
              <a:rPr lang="en-US" sz="2400" dirty="0"/>
              <a:t>Chaleen Arendse (South Africa), Haseena Majid (South Africa); </a:t>
            </a:r>
            <a:r>
              <a:rPr lang="en-US" sz="2400" dirty="0" err="1"/>
              <a:t>Rennta</a:t>
            </a:r>
            <a:r>
              <a:rPr lang="en-US" sz="2400" dirty="0"/>
              <a:t> </a:t>
            </a:r>
            <a:r>
              <a:rPr lang="en-US" sz="2400" dirty="0" err="1"/>
              <a:t>Chrisdiana</a:t>
            </a:r>
            <a:r>
              <a:rPr lang="en-US" sz="2400" dirty="0"/>
              <a:t> (Indonesia)</a:t>
            </a:r>
          </a:p>
        </p:txBody>
      </p:sp>
      <p:sp>
        <p:nvSpPr>
          <p:cNvPr id="22" name="Rectangle 6">
            <a:extLst>
              <a:ext uri="{FF2B5EF4-FFF2-40B4-BE49-F238E27FC236}">
                <a16:creationId xmlns:a16="http://schemas.microsoft.com/office/drawing/2014/main" id="{147C7031-1E3A-4EF7-A823-89F74BA67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BF8740"/>
          </a:solidFill>
          <a:ln w="38100" cap="rnd">
            <a:solidFill>
              <a:srgbClr val="BF874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89925BB-5538-8FD3-9125-F516F43FBA24}"/>
              </a:ext>
            </a:extLst>
          </p:cNvPr>
          <p:cNvPicPr>
            <a:picLocks noChangeAspect="1"/>
          </p:cNvPicPr>
          <p:nvPr/>
        </p:nvPicPr>
        <p:blipFill>
          <a:blip r:embed="rId2"/>
          <a:stretch>
            <a:fillRect/>
          </a:stretch>
        </p:blipFill>
        <p:spPr>
          <a:xfrm>
            <a:off x="809076" y="2619784"/>
            <a:ext cx="2725247" cy="4082768"/>
          </a:xfrm>
          <a:prstGeom prst="rect">
            <a:avLst/>
          </a:prstGeom>
        </p:spPr>
      </p:pic>
      <p:pic>
        <p:nvPicPr>
          <p:cNvPr id="7" name="Picture 6">
            <a:extLst>
              <a:ext uri="{FF2B5EF4-FFF2-40B4-BE49-F238E27FC236}">
                <a16:creationId xmlns:a16="http://schemas.microsoft.com/office/drawing/2014/main" id="{EF8FC98D-2C9F-55A2-BA92-B340B6DB7279}"/>
              </a:ext>
            </a:extLst>
          </p:cNvPr>
          <p:cNvPicPr>
            <a:picLocks noChangeAspect="1"/>
          </p:cNvPicPr>
          <p:nvPr/>
        </p:nvPicPr>
        <p:blipFill>
          <a:blip r:embed="rId3"/>
          <a:stretch>
            <a:fillRect/>
          </a:stretch>
        </p:blipFill>
        <p:spPr>
          <a:xfrm>
            <a:off x="4733376" y="2619784"/>
            <a:ext cx="2725247" cy="4082768"/>
          </a:xfrm>
          <a:prstGeom prst="rect">
            <a:avLst/>
          </a:prstGeom>
        </p:spPr>
      </p:pic>
      <p:pic>
        <p:nvPicPr>
          <p:cNvPr id="4" name="Picture 3">
            <a:extLst>
              <a:ext uri="{FF2B5EF4-FFF2-40B4-BE49-F238E27FC236}">
                <a16:creationId xmlns:a16="http://schemas.microsoft.com/office/drawing/2014/main" id="{018F4AA4-A8FD-5666-BCFA-2A79DED1C915}"/>
              </a:ext>
            </a:extLst>
          </p:cNvPr>
          <p:cNvPicPr>
            <a:picLocks noChangeAspect="1"/>
          </p:cNvPicPr>
          <p:nvPr/>
        </p:nvPicPr>
        <p:blipFill>
          <a:blip r:embed="rId4"/>
          <a:stretch>
            <a:fillRect/>
          </a:stretch>
        </p:blipFill>
        <p:spPr>
          <a:xfrm>
            <a:off x="8141208" y="2619784"/>
            <a:ext cx="3758184" cy="3920476"/>
          </a:xfrm>
          <a:prstGeom prst="rect">
            <a:avLst/>
          </a:prstGeom>
        </p:spPr>
      </p:pic>
    </p:spTree>
    <p:extLst>
      <p:ext uri="{BB962C8B-B14F-4D97-AF65-F5344CB8AC3E}">
        <p14:creationId xmlns:p14="http://schemas.microsoft.com/office/powerpoint/2010/main" val="65369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B935-54C1-A56B-98D1-EA07F0732308}"/>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81811E32-8FDE-B646-1B9E-B4D67BC4ED3A}"/>
              </a:ext>
            </a:extLst>
          </p:cNvPr>
          <p:cNvSpPr>
            <a:spLocks noGrp="1"/>
          </p:cNvSpPr>
          <p:nvPr>
            <p:ph idx="1"/>
          </p:nvPr>
        </p:nvSpPr>
        <p:spPr/>
        <p:txBody>
          <a:bodyPr/>
          <a:lstStyle/>
          <a:p>
            <a:pPr marL="0" indent="0">
              <a:buNone/>
            </a:pPr>
            <a:r>
              <a:rPr lang="en-US" b="1" dirty="0"/>
              <a:t>Two country collaboration arising from brainstorming sessions offered by the Atlantic Institute during 2021 – vaccine equity</a:t>
            </a:r>
          </a:p>
          <a:p>
            <a:pPr marL="0" indent="0">
              <a:buNone/>
            </a:pPr>
            <a:r>
              <a:rPr lang="en-US" b="1" dirty="0"/>
              <a:t>AIM – We wanted to understand how children felt about the COVID-19 pandemic</a:t>
            </a:r>
          </a:p>
          <a:p>
            <a:pPr marL="0" indent="0">
              <a:buNone/>
            </a:pPr>
            <a:r>
              <a:rPr lang="en-US" b="1" dirty="0"/>
              <a:t>OBJECTIVE –</a:t>
            </a:r>
          </a:p>
          <a:p>
            <a:pPr marL="0" indent="0">
              <a:buNone/>
            </a:pPr>
            <a:r>
              <a:rPr lang="en-US" b="1" dirty="0"/>
              <a:t>To compare the lived experiences and feelings of children from 2 LMIC’s during the lockdown of 2021</a:t>
            </a:r>
          </a:p>
          <a:p>
            <a:pPr marL="0" indent="0">
              <a:buNone/>
            </a:pPr>
            <a:r>
              <a:rPr lang="en-US" b="1" dirty="0"/>
              <a:t>To create agency amongst children to identify and </a:t>
            </a:r>
            <a:r>
              <a:rPr lang="en-US" b="1" dirty="0" err="1"/>
              <a:t>verbalise</a:t>
            </a:r>
            <a:r>
              <a:rPr lang="en-US" b="1" dirty="0"/>
              <a:t> their experiences </a:t>
            </a:r>
          </a:p>
          <a:p>
            <a:pPr marL="0" indent="0">
              <a:buNone/>
            </a:pPr>
            <a:r>
              <a:rPr lang="en-US" b="1" dirty="0"/>
              <a:t>To support children to participate in forums and to make contributions toward platforms that represent their interests.</a:t>
            </a:r>
          </a:p>
        </p:txBody>
      </p:sp>
    </p:spTree>
    <p:extLst>
      <p:ext uri="{BB962C8B-B14F-4D97-AF65-F5344CB8AC3E}">
        <p14:creationId xmlns:p14="http://schemas.microsoft.com/office/powerpoint/2010/main" val="246905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D2C0-0BAD-94BE-457A-193232CFD370}"/>
              </a:ext>
            </a:extLst>
          </p:cNvPr>
          <p:cNvSpPr>
            <a:spLocks noGrp="1"/>
          </p:cNvSpPr>
          <p:nvPr>
            <p:ph type="title"/>
          </p:nvPr>
        </p:nvSpPr>
        <p:spPr/>
        <p:txBody>
          <a:bodyPr/>
          <a:lstStyle/>
          <a:p>
            <a:r>
              <a:rPr lang="en-US" dirty="0"/>
              <a:t>Collaboration – south Africa and Indonesia </a:t>
            </a:r>
          </a:p>
        </p:txBody>
      </p:sp>
      <p:sp>
        <p:nvSpPr>
          <p:cNvPr id="3" name="Content Placeholder 2">
            <a:extLst>
              <a:ext uri="{FF2B5EF4-FFF2-40B4-BE49-F238E27FC236}">
                <a16:creationId xmlns:a16="http://schemas.microsoft.com/office/drawing/2014/main" id="{7C79E3D5-578F-8074-4460-4D478561402A}"/>
              </a:ext>
            </a:extLst>
          </p:cNvPr>
          <p:cNvSpPr>
            <a:spLocks noGrp="1"/>
          </p:cNvSpPr>
          <p:nvPr>
            <p:ph idx="1"/>
          </p:nvPr>
        </p:nvSpPr>
        <p:spPr/>
        <p:txBody>
          <a:bodyPr/>
          <a:lstStyle/>
          <a:p>
            <a:pPr marL="0" indent="0">
              <a:buNone/>
            </a:pPr>
            <a:r>
              <a:rPr lang="en-US" b="1" dirty="0"/>
              <a:t>South Africa </a:t>
            </a:r>
          </a:p>
          <a:p>
            <a:pPr marL="0" indent="0">
              <a:buNone/>
            </a:pPr>
            <a:r>
              <a:rPr lang="en-US" b="1" dirty="0"/>
              <a:t>Engaged multiple stakeholders for participation at local and national levels – child forums/organisations with child specific programs. Timing was a challenge, commitment and interest was low due to activity timing (September-November 2022)</a:t>
            </a:r>
          </a:p>
          <a:p>
            <a:pPr marL="0" indent="0">
              <a:buNone/>
            </a:pPr>
            <a:r>
              <a:rPr lang="en-US" b="1" dirty="0"/>
              <a:t>Participants were sourced from the Western Cape – 50 children between 10-18yrs old </a:t>
            </a:r>
          </a:p>
          <a:p>
            <a:pPr marL="0" indent="0">
              <a:buNone/>
            </a:pPr>
            <a:r>
              <a:rPr lang="en-US" b="1" dirty="0"/>
              <a:t>2 fellows – Chaleen Arendse, Haseena Majid – USAWA for Learning and Healing </a:t>
            </a:r>
          </a:p>
          <a:p>
            <a:pPr marL="0" indent="0">
              <a:buNone/>
            </a:pPr>
            <a:r>
              <a:rPr lang="en-US" b="1" dirty="0"/>
              <a:t>Indonesia  - </a:t>
            </a:r>
            <a:r>
              <a:rPr lang="en-US" b="1" dirty="0" err="1"/>
              <a:t>Rumpun</a:t>
            </a:r>
            <a:r>
              <a:rPr lang="en-US" b="1" dirty="0"/>
              <a:t> Nurani – </a:t>
            </a:r>
            <a:r>
              <a:rPr lang="en-US" b="1" dirty="0" err="1"/>
              <a:t>Rennta</a:t>
            </a:r>
            <a:r>
              <a:rPr lang="en-US" b="1" dirty="0"/>
              <a:t> </a:t>
            </a:r>
            <a:r>
              <a:rPr lang="en-US" b="1" dirty="0" err="1"/>
              <a:t>Chrisdiana</a:t>
            </a:r>
            <a:endParaRPr lang="en-US" b="1" dirty="0"/>
          </a:p>
          <a:p>
            <a:pPr marL="0" indent="0">
              <a:buNone/>
            </a:pPr>
            <a:r>
              <a:rPr lang="en-US" b="1" dirty="0"/>
              <a:t>Worked with 41 children with varying abilities – included literate, illiterate, hearing impaired. </a:t>
            </a:r>
          </a:p>
        </p:txBody>
      </p:sp>
    </p:spTree>
    <p:extLst>
      <p:ext uri="{BB962C8B-B14F-4D97-AF65-F5344CB8AC3E}">
        <p14:creationId xmlns:p14="http://schemas.microsoft.com/office/powerpoint/2010/main" val="234282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402A-B814-139A-B0F4-7DA1E2CFC4FA}"/>
              </a:ext>
            </a:extLst>
          </p:cNvPr>
          <p:cNvSpPr>
            <a:spLocks noGrp="1"/>
          </p:cNvSpPr>
          <p:nvPr>
            <p:ph type="title"/>
          </p:nvPr>
        </p:nvSpPr>
        <p:spPr/>
        <p:txBody>
          <a:bodyPr/>
          <a:lstStyle/>
          <a:p>
            <a:r>
              <a:rPr lang="en-US" dirty="0"/>
              <a:t>Activities </a:t>
            </a:r>
          </a:p>
        </p:txBody>
      </p:sp>
      <p:sp>
        <p:nvSpPr>
          <p:cNvPr id="3" name="Content Placeholder 2">
            <a:extLst>
              <a:ext uri="{FF2B5EF4-FFF2-40B4-BE49-F238E27FC236}">
                <a16:creationId xmlns:a16="http://schemas.microsoft.com/office/drawing/2014/main" id="{A62BD88F-501F-3528-7891-B542A9931907}"/>
              </a:ext>
            </a:extLst>
          </p:cNvPr>
          <p:cNvSpPr>
            <a:spLocks noGrp="1"/>
          </p:cNvSpPr>
          <p:nvPr>
            <p:ph idx="1"/>
          </p:nvPr>
        </p:nvSpPr>
        <p:spPr/>
        <p:txBody>
          <a:bodyPr>
            <a:normAutofit lnSpcReduction="10000"/>
          </a:bodyPr>
          <a:lstStyle/>
          <a:p>
            <a:pPr marL="0" indent="0">
              <a:buNone/>
            </a:pPr>
            <a:r>
              <a:rPr lang="en-US" b="1" dirty="0"/>
              <a:t>Register a formal study – ethical clearance – this posed a challenge – timing across countries for the clearance differed, the waiting period and academic requirements would become a barrier to achieving time-based goals</a:t>
            </a:r>
          </a:p>
          <a:p>
            <a:pPr marL="0" indent="0">
              <a:buNone/>
            </a:pPr>
            <a:r>
              <a:rPr lang="en-US" b="1" dirty="0"/>
              <a:t>Stakeholder engagements – Zoom and physical engagements in South Africa and Indonesia with  local government, existing forums, children sector leaders, civil society organisations. </a:t>
            </a:r>
          </a:p>
          <a:p>
            <a:pPr marL="0" indent="0">
              <a:buNone/>
            </a:pPr>
            <a:r>
              <a:rPr lang="en-US" b="1" dirty="0"/>
              <a:t>Develop a focus group tool that could be used for both countries – translation</a:t>
            </a:r>
          </a:p>
          <a:p>
            <a:pPr marL="0" indent="0">
              <a:buNone/>
            </a:pPr>
            <a:r>
              <a:rPr lang="en-US" b="1" dirty="0"/>
              <a:t>Training facilitators </a:t>
            </a:r>
          </a:p>
          <a:p>
            <a:pPr marL="0" indent="0">
              <a:buNone/>
            </a:pPr>
            <a:r>
              <a:rPr lang="en-US" b="1" dirty="0"/>
              <a:t>Focus group discussions, peace clubs, skills clinics, interviews with children</a:t>
            </a:r>
          </a:p>
          <a:p>
            <a:pPr marL="0" indent="0">
              <a:buNone/>
            </a:pPr>
            <a:r>
              <a:rPr lang="en-US" b="1" dirty="0"/>
              <a:t>Data Collection and Analysis </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6628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BFAF-A7E5-E239-CE15-0381CEFA8364}"/>
              </a:ext>
            </a:extLst>
          </p:cNvPr>
          <p:cNvSpPr>
            <a:spLocks noGrp="1"/>
          </p:cNvSpPr>
          <p:nvPr>
            <p:ph type="title"/>
          </p:nvPr>
        </p:nvSpPr>
        <p:spPr/>
        <p:txBody>
          <a:bodyPr/>
          <a:lstStyle/>
          <a:p>
            <a:r>
              <a:rPr lang="en-US" dirty="0"/>
              <a:t>Findings </a:t>
            </a:r>
          </a:p>
        </p:txBody>
      </p:sp>
      <p:sp>
        <p:nvSpPr>
          <p:cNvPr id="3" name="Content Placeholder 2">
            <a:extLst>
              <a:ext uri="{FF2B5EF4-FFF2-40B4-BE49-F238E27FC236}">
                <a16:creationId xmlns:a16="http://schemas.microsoft.com/office/drawing/2014/main" id="{B9D24A0F-F84A-4CBF-BB09-6DB00DA2A677}"/>
              </a:ext>
            </a:extLst>
          </p:cNvPr>
          <p:cNvSpPr>
            <a:spLocks noGrp="1"/>
          </p:cNvSpPr>
          <p:nvPr>
            <p:ph idx="1"/>
          </p:nvPr>
        </p:nvSpPr>
        <p:spPr/>
        <p:txBody>
          <a:bodyPr/>
          <a:lstStyle/>
          <a:p>
            <a:pPr marL="0" indent="0">
              <a:buNone/>
            </a:pPr>
            <a:r>
              <a:rPr lang="en-US" b="1" dirty="0"/>
              <a:t>The common feelings expressed by the children across both countries are: </a:t>
            </a:r>
          </a:p>
          <a:p>
            <a:pPr marL="0" indent="0">
              <a:buNone/>
            </a:pPr>
            <a:r>
              <a:rPr lang="en-US" b="1" dirty="0"/>
              <a:t>Loneliness, fear, sadness</a:t>
            </a:r>
          </a:p>
          <a:p>
            <a:pPr marL="0" indent="0">
              <a:buNone/>
            </a:pPr>
            <a:r>
              <a:rPr lang="en-US" b="1" dirty="0"/>
              <a:t>The common challenges faced:</a:t>
            </a:r>
          </a:p>
          <a:p>
            <a:pPr marL="0" indent="0">
              <a:buNone/>
            </a:pPr>
            <a:r>
              <a:rPr lang="en-US" b="1" dirty="0"/>
              <a:t>Impact to household income, loss of life (immediate relatives and community members), hunger, low access to school and education opportunities</a:t>
            </a:r>
          </a:p>
          <a:p>
            <a:pPr marL="0" indent="0">
              <a:buNone/>
            </a:pPr>
            <a:r>
              <a:rPr lang="en-US" b="1" dirty="0"/>
              <a:t>Main themes emerging from interviews and focus group discussions:</a:t>
            </a:r>
          </a:p>
          <a:p>
            <a:pPr marL="0" indent="0">
              <a:buNone/>
            </a:pPr>
            <a:r>
              <a:rPr lang="en-US" b="1" dirty="0"/>
              <a:t>Mental health, education, socio-economic challenges </a:t>
            </a:r>
          </a:p>
          <a:p>
            <a:pPr marL="0" indent="0">
              <a:buNone/>
            </a:pPr>
            <a:endParaRPr lang="en-US" b="1" dirty="0"/>
          </a:p>
        </p:txBody>
      </p:sp>
    </p:spTree>
    <p:extLst>
      <p:ext uri="{BB962C8B-B14F-4D97-AF65-F5344CB8AC3E}">
        <p14:creationId xmlns:p14="http://schemas.microsoft.com/office/powerpoint/2010/main" val="274707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09C7-152F-C2C7-2C74-6FC75AD7BDE5}"/>
              </a:ext>
            </a:extLst>
          </p:cNvPr>
          <p:cNvSpPr>
            <a:spLocks noGrp="1"/>
          </p:cNvSpPr>
          <p:nvPr>
            <p:ph type="title"/>
          </p:nvPr>
        </p:nvSpPr>
        <p:spPr/>
        <p:txBody>
          <a:bodyPr/>
          <a:lstStyle/>
          <a:p>
            <a:r>
              <a:rPr lang="en-US" dirty="0"/>
              <a:t>Vaccine access and vaccine equity</a:t>
            </a:r>
          </a:p>
        </p:txBody>
      </p:sp>
      <p:sp>
        <p:nvSpPr>
          <p:cNvPr id="3" name="Content Placeholder 2">
            <a:extLst>
              <a:ext uri="{FF2B5EF4-FFF2-40B4-BE49-F238E27FC236}">
                <a16:creationId xmlns:a16="http://schemas.microsoft.com/office/drawing/2014/main" id="{05F3C86F-4369-210A-4382-42F9090C9D9D}"/>
              </a:ext>
            </a:extLst>
          </p:cNvPr>
          <p:cNvSpPr>
            <a:spLocks noGrp="1"/>
          </p:cNvSpPr>
          <p:nvPr>
            <p:ph idx="1"/>
          </p:nvPr>
        </p:nvSpPr>
        <p:spPr/>
        <p:txBody>
          <a:bodyPr/>
          <a:lstStyle/>
          <a:p>
            <a:pPr marL="0" indent="0">
              <a:buNone/>
            </a:pPr>
            <a:r>
              <a:rPr lang="en-US" b="1" dirty="0"/>
              <a:t>For children with exposure to forums – they were making contributions to strategic activities around COVID-19, for the rest information was obtained from common media points, family and communities. </a:t>
            </a:r>
          </a:p>
          <a:p>
            <a:pPr marL="0" indent="0">
              <a:buNone/>
            </a:pPr>
            <a:r>
              <a:rPr lang="en-US" b="1" dirty="0"/>
              <a:t>Children felt that they were viewed as incompetent and thus excluded from engagements about them in matters relating to COVID 19 policy and regulations. </a:t>
            </a:r>
          </a:p>
          <a:p>
            <a:pPr marL="0" indent="0">
              <a:buNone/>
            </a:pPr>
            <a:r>
              <a:rPr lang="en-US" b="1" dirty="0"/>
              <a:t>Some children in Indonesia were aware about community level structures for children – health forums</a:t>
            </a:r>
          </a:p>
          <a:p>
            <a:pPr marL="0" indent="0">
              <a:buNone/>
            </a:pPr>
            <a:r>
              <a:rPr lang="en-US" b="1" dirty="0"/>
              <a:t>Child forums in South Africa are exclusionary – urban, economic bias, not easily accessible. Civil society organisations focusing on children have closed the gap in some areas. </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51622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E8A-FCCE-26B5-0671-D4AC099AC0F1}"/>
              </a:ext>
            </a:extLst>
          </p:cNvPr>
          <p:cNvSpPr>
            <a:spLocks noGrp="1"/>
          </p:cNvSpPr>
          <p:nvPr>
            <p:ph type="title"/>
          </p:nvPr>
        </p:nvSpPr>
        <p:spPr/>
        <p:txBody>
          <a:bodyPr/>
          <a:lstStyle/>
          <a:p>
            <a:r>
              <a:rPr lang="en-US" dirty="0"/>
              <a:t>Outcomes </a:t>
            </a:r>
          </a:p>
        </p:txBody>
      </p:sp>
      <p:sp>
        <p:nvSpPr>
          <p:cNvPr id="3" name="Content Placeholder 2">
            <a:extLst>
              <a:ext uri="{FF2B5EF4-FFF2-40B4-BE49-F238E27FC236}">
                <a16:creationId xmlns:a16="http://schemas.microsoft.com/office/drawing/2014/main" id="{5245DA8C-D04B-E1EA-807D-5F5FDCC67008}"/>
              </a:ext>
            </a:extLst>
          </p:cNvPr>
          <p:cNvSpPr>
            <a:spLocks noGrp="1"/>
          </p:cNvSpPr>
          <p:nvPr>
            <p:ph idx="1"/>
          </p:nvPr>
        </p:nvSpPr>
        <p:spPr/>
        <p:txBody>
          <a:bodyPr>
            <a:normAutofit fontScale="92500"/>
          </a:bodyPr>
          <a:lstStyle/>
          <a:p>
            <a:pPr marL="0" indent="0">
              <a:buNone/>
            </a:pPr>
            <a:r>
              <a:rPr lang="en-US" b="1" dirty="0"/>
              <a:t>Webinars – stakeholders and children </a:t>
            </a:r>
          </a:p>
          <a:p>
            <a:pPr marL="0" indent="0">
              <a:buNone/>
            </a:pPr>
            <a:r>
              <a:rPr lang="en-US" b="1" dirty="0"/>
              <a:t>Skills workshops – encourage expressive written and oral communication, debate and discussion around covid – 19 and equity</a:t>
            </a:r>
          </a:p>
          <a:p>
            <a:pPr marL="0" indent="0">
              <a:buNone/>
            </a:pPr>
            <a:r>
              <a:rPr lang="en-US" b="1" dirty="0"/>
              <a:t>Peer Coaching </a:t>
            </a:r>
          </a:p>
          <a:p>
            <a:pPr marL="0" indent="0">
              <a:buNone/>
            </a:pPr>
            <a:r>
              <a:rPr lang="en-US" b="1" dirty="0"/>
              <a:t>Peace clubs – helping children unpack and process experiences in a culture, tradition, spiritual context </a:t>
            </a:r>
          </a:p>
          <a:p>
            <a:pPr marL="0" indent="0">
              <a:buNone/>
            </a:pPr>
            <a:r>
              <a:rPr lang="en-US" b="1" dirty="0"/>
              <a:t>Book – messages from the youth about their experiences </a:t>
            </a:r>
          </a:p>
          <a:p>
            <a:pPr marL="0" indent="0">
              <a:buNone/>
            </a:pPr>
            <a:r>
              <a:rPr lang="en-US" b="1" dirty="0"/>
              <a:t>Academic paper and a policy brief </a:t>
            </a:r>
          </a:p>
          <a:p>
            <a:pPr marL="0" indent="0">
              <a:buNone/>
            </a:pPr>
            <a:r>
              <a:rPr lang="en-US" b="1" dirty="0"/>
              <a:t>Indonesia – South Africa collaboration</a:t>
            </a:r>
          </a:p>
        </p:txBody>
      </p:sp>
    </p:spTree>
    <p:extLst>
      <p:ext uri="{BB962C8B-B14F-4D97-AF65-F5344CB8AC3E}">
        <p14:creationId xmlns:p14="http://schemas.microsoft.com/office/powerpoint/2010/main" val="34015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1629-DD48-4E3E-D5BE-CFF9582AC55C}"/>
              </a:ext>
            </a:extLst>
          </p:cNvPr>
          <p:cNvSpPr>
            <a:spLocks noGrp="1"/>
          </p:cNvSpPr>
          <p:nvPr>
            <p:ph type="title"/>
          </p:nvPr>
        </p:nvSpPr>
        <p:spPr/>
        <p:txBody>
          <a:bodyPr/>
          <a:lstStyle/>
          <a:p>
            <a:r>
              <a:rPr lang="en-US"/>
              <a:t>Impact </a:t>
            </a:r>
            <a:endParaRPr lang="en-US" dirty="0"/>
          </a:p>
        </p:txBody>
      </p:sp>
      <p:sp>
        <p:nvSpPr>
          <p:cNvPr id="3" name="Content Placeholder 2">
            <a:extLst>
              <a:ext uri="{FF2B5EF4-FFF2-40B4-BE49-F238E27FC236}">
                <a16:creationId xmlns:a16="http://schemas.microsoft.com/office/drawing/2014/main" id="{DE882022-04AD-36CA-0DEB-BB4814575827}"/>
              </a:ext>
            </a:extLst>
          </p:cNvPr>
          <p:cNvSpPr>
            <a:spLocks noGrp="1"/>
          </p:cNvSpPr>
          <p:nvPr>
            <p:ph idx="1"/>
          </p:nvPr>
        </p:nvSpPr>
        <p:spPr/>
        <p:txBody>
          <a:bodyPr>
            <a:normAutofit fontScale="92500" lnSpcReduction="10000"/>
          </a:bodyPr>
          <a:lstStyle/>
          <a:p>
            <a:pPr marL="0" indent="0">
              <a:buNone/>
            </a:pPr>
            <a:r>
              <a:rPr lang="en-US" b="1" dirty="0"/>
              <a:t>A fundamental change observed in both groups was the interest in preparedness to respond to global and national crisis. Children have become more conscientized about their role in relation to their communities and environments. </a:t>
            </a:r>
          </a:p>
          <a:p>
            <a:pPr marL="0" indent="0">
              <a:buNone/>
            </a:pPr>
            <a:r>
              <a:rPr lang="en-US" b="1" dirty="0"/>
              <a:t>Regarding health care and health access – Children expressed an awareness and concern about the state of health care in their countries and the burden caused by COVID -19. Preventive </a:t>
            </a:r>
            <a:r>
              <a:rPr lang="en-US" b="1" dirty="0" err="1"/>
              <a:t>behaviour</a:t>
            </a:r>
            <a:r>
              <a:rPr lang="en-US" b="1" dirty="0"/>
              <a:t> in the greater context of health was a common interest.</a:t>
            </a:r>
          </a:p>
          <a:p>
            <a:pPr marL="0" indent="0">
              <a:buNone/>
            </a:pPr>
            <a:r>
              <a:rPr lang="en-US" b="1" dirty="0"/>
              <a:t>Peer coaching has created a support structure within the groups that do not have access to forums – the skills sharing workshops and peace clubs established will be supported until schools re-open in Mid January 2023. Violence, sexual assault, hunger and loss of life in the absence of access to trauma support has left children feeling vulnerable. </a:t>
            </a:r>
          </a:p>
          <a:p>
            <a:pPr marL="0" indent="0">
              <a:buNone/>
            </a:pPr>
            <a:r>
              <a:rPr lang="en-US" b="1" dirty="0"/>
              <a:t>Collaboration with child focused organisations and through additional grant funding will allow for further engagement in 2023 in South Africa. </a:t>
            </a:r>
          </a:p>
        </p:txBody>
      </p:sp>
    </p:spTree>
    <p:extLst>
      <p:ext uri="{BB962C8B-B14F-4D97-AF65-F5344CB8AC3E}">
        <p14:creationId xmlns:p14="http://schemas.microsoft.com/office/powerpoint/2010/main" val="90956886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Brus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117</TotalTime>
  <Words>794</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Century Gothic</vt:lpstr>
      <vt:lpstr>The Hand Bold</vt:lpstr>
      <vt:lpstr>The Serif Hand Black</vt:lpstr>
      <vt:lpstr>SketchyVTI</vt:lpstr>
      <vt:lpstr>BrushVTI</vt:lpstr>
      <vt:lpstr>Children’s voices – Covid-19</vt:lpstr>
      <vt:lpstr>ATLANTIC FELLOWS </vt:lpstr>
      <vt:lpstr>Introduction </vt:lpstr>
      <vt:lpstr>Collaboration – south Africa and Indonesia </vt:lpstr>
      <vt:lpstr>Activities </vt:lpstr>
      <vt:lpstr>Findings </vt:lpstr>
      <vt:lpstr>Vaccine access and vaccine equity</vt:lpstr>
      <vt:lpstr>Outcomes </vt:lpstr>
      <vt:lpstr>Impact </vt:lpstr>
      <vt:lpstr>Budget </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voices – Covid-19</dc:title>
  <dc:creator>Haseena Majid</dc:creator>
  <cp:lastModifiedBy>Haseena Majid</cp:lastModifiedBy>
  <cp:revision>1</cp:revision>
  <dcterms:created xsi:type="dcterms:W3CDTF">2022-11-25T17:38:23Z</dcterms:created>
  <dcterms:modified xsi:type="dcterms:W3CDTF">2022-11-25T19:35:33Z</dcterms:modified>
</cp:coreProperties>
</file>